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91" r:id="rId2"/>
    <p:sldId id="287" r:id="rId3"/>
    <p:sldId id="288" r:id="rId4"/>
    <p:sldId id="28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B6E5"/>
    <a:srgbClr val="53B7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12"/>
    <p:restoredTop sz="94674"/>
  </p:normalViewPr>
  <p:slideViewPr>
    <p:cSldViewPr snapToGrid="0" snapToObjects="1" showGuides="1">
      <p:cViewPr>
        <p:scale>
          <a:sx n="50" d="100"/>
          <a:sy n="50" d="100"/>
        </p:scale>
        <p:origin x="2024" y="13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4045D-BABE-9047-85C6-329F19B75497}" type="datetimeFigureOut">
              <a:rPr lang="en-US" smtClean="0"/>
              <a:t>9/18/18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B9F2F-6CD6-A449-BFBC-76595227A2B6}" type="slidenum">
              <a:rPr lang="en-US" smtClean="0"/>
              <a:t>‹#›</a:t>
            </a:fld>
            <a:endParaRPr lang="en-US"/>
          </a:p>
        </p:txBody>
      </p:sp>
    </p:spTree>
    <p:extLst>
      <p:ext uri="{BB962C8B-B14F-4D97-AF65-F5344CB8AC3E}">
        <p14:creationId xmlns:p14="http://schemas.microsoft.com/office/powerpoint/2010/main" val="113234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Magic move (or morph in PPT) is a great way to build continuity throughout your deck. As you see in this example, one element always exists and moves to the next slide, building a nice little flow.</a:t>
            </a:r>
          </a:p>
        </p:txBody>
      </p:sp>
    </p:spTree>
    <p:extLst>
      <p:ext uri="{BB962C8B-B14F-4D97-AF65-F5344CB8AC3E}">
        <p14:creationId xmlns:p14="http://schemas.microsoft.com/office/powerpoint/2010/main" val="423745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noRot="1" noChangeAspect="1"/>
          </p:cNvSpPr>
          <p:nvPr>
            <p:ph type="sldImg"/>
          </p:nvPr>
        </p:nvSpPr>
        <p:spPr>
          <a:prstGeom prst="rect">
            <a:avLst/>
          </a:prstGeom>
        </p:spPr>
        <p:txBody>
          <a:bodyPr/>
          <a:lstStyle/>
          <a:p>
            <a:endParaRPr/>
          </a:p>
        </p:txBody>
      </p:sp>
      <p:sp>
        <p:nvSpPr>
          <p:cNvPr id="406" name="Shape 40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We are Elemental LED, an engineering and technology company, and America’s leading provider of linear LED lighting. We are based in the San Francisco Bay Area, the technology hub of the world.   As of today, we boast over 40,000 square feet of multi-campus facilities as well as personnel in the United Kingdom and China. Our campus consists of:</a:t>
            </a:r>
          </a:p>
          <a:p>
            <a:pPr defTabSz="457200">
              <a:lnSpc>
                <a:spcPct val="117999"/>
              </a:lnSpc>
              <a:defRPr sz="2200">
                <a:latin typeface="Helvetica Neue"/>
                <a:ea typeface="Helvetica Neue"/>
                <a:cs typeface="Helvetica Neue"/>
                <a:sym typeface="Helvetica Neue"/>
              </a:defRPr>
            </a:pPr>
            <a:r>
              <a:t>•	Corporate offices</a:t>
            </a:r>
          </a:p>
          <a:p>
            <a:pPr defTabSz="457200">
              <a:lnSpc>
                <a:spcPct val="117999"/>
              </a:lnSpc>
              <a:defRPr sz="2200">
                <a:latin typeface="Helvetica Neue"/>
                <a:ea typeface="Helvetica Neue"/>
                <a:cs typeface="Helvetica Neue"/>
                <a:sym typeface="Helvetica Neue"/>
              </a:defRPr>
            </a:pPr>
            <a:r>
              <a:t>•	Training facilities</a:t>
            </a:r>
          </a:p>
          <a:p>
            <a:pPr defTabSz="457200">
              <a:lnSpc>
                <a:spcPct val="117999"/>
              </a:lnSpc>
              <a:defRPr sz="2200">
                <a:latin typeface="Helvetica Neue"/>
                <a:ea typeface="Helvetica Neue"/>
                <a:cs typeface="Helvetica Neue"/>
                <a:sym typeface="Helvetica Neue"/>
              </a:defRPr>
            </a:pPr>
            <a:r>
              <a:t>•	One of the largest call centers in the industry</a:t>
            </a:r>
          </a:p>
          <a:p>
            <a:pPr defTabSz="457200">
              <a:lnSpc>
                <a:spcPct val="117999"/>
              </a:lnSpc>
              <a:defRPr sz="2200">
                <a:latin typeface="Helvetica Neue"/>
                <a:ea typeface="Helvetica Neue"/>
                <a:cs typeface="Helvetica Neue"/>
                <a:sym typeface="Helvetica Neue"/>
              </a:defRPr>
            </a:pPr>
            <a:r>
              <a:t>•	And an Operations Center which encompasses our state of the art manufacturing division, testing labs and engineering facilities.</a:t>
            </a:r>
          </a:p>
        </p:txBody>
      </p:sp>
    </p:spTree>
    <p:extLst>
      <p:ext uri="{BB962C8B-B14F-4D97-AF65-F5344CB8AC3E}">
        <p14:creationId xmlns:p14="http://schemas.microsoft.com/office/powerpoint/2010/main" val="351164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We know you have choices – Google the term LED and you won’t be able to read all the pages of results – but we believe in focusing on:</a:t>
            </a:r>
          </a:p>
          <a:p>
            <a:pPr defTabSz="457200">
              <a:lnSpc>
                <a:spcPct val="117999"/>
              </a:lnSpc>
              <a:defRPr sz="2200">
                <a:latin typeface="Helvetica Neue"/>
                <a:ea typeface="Helvetica Neue"/>
                <a:cs typeface="Helvetica Neue"/>
                <a:sym typeface="Helvetica Neue"/>
              </a:defRPr>
            </a:pPr>
            <a:r>
              <a:t>Service – from design through implementation</a:t>
            </a:r>
          </a:p>
          <a:p>
            <a:pPr defTabSz="457200">
              <a:lnSpc>
                <a:spcPct val="117999"/>
              </a:lnSpc>
              <a:defRPr sz="2200">
                <a:latin typeface="Helvetica Neue"/>
                <a:ea typeface="Helvetica Neue"/>
                <a:cs typeface="Helvetica Neue"/>
                <a:sym typeface="Helvetica Neue"/>
              </a:defRPr>
            </a:pPr>
            <a:r>
              <a:t>Engineering – recognizing the latest trends and creating new solutions that lead the market in solving industry challenges</a:t>
            </a:r>
          </a:p>
          <a:p>
            <a:pPr defTabSz="457200">
              <a:lnSpc>
                <a:spcPct val="117999"/>
              </a:lnSpc>
              <a:defRPr sz="2200">
                <a:latin typeface="Helvetica Neue"/>
                <a:ea typeface="Helvetica Neue"/>
                <a:cs typeface="Helvetica Neue"/>
                <a:sym typeface="Helvetica Neue"/>
              </a:defRPr>
            </a:pPr>
            <a:r>
              <a:t>Quality – consistently improving our products’ light output, color rendering (CRI) and efficacy</a:t>
            </a:r>
          </a:p>
        </p:txBody>
      </p:sp>
    </p:spTree>
    <p:extLst>
      <p:ext uri="{BB962C8B-B14F-4D97-AF65-F5344CB8AC3E}">
        <p14:creationId xmlns:p14="http://schemas.microsoft.com/office/powerpoint/2010/main" val="3143991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4A1CA-AE25-4F4E-92A6-5F48A690BD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2B3592-21F4-B246-AB0F-05D1788CB5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5CCB49-591B-F049-A6CD-D748338E2644}"/>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5" name="Footer Placeholder 4">
            <a:extLst>
              <a:ext uri="{FF2B5EF4-FFF2-40B4-BE49-F238E27FC236}">
                <a16:creationId xmlns:a16="http://schemas.microsoft.com/office/drawing/2014/main" id="{046F93EC-F551-7746-8472-BDA944FDC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BEC04-9BB0-564A-8DEC-74E01DB43C83}"/>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2919937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C5FD-92BD-3241-A349-72A7F2AF11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4DB698-3070-274F-A672-F0F1643568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6C7C6-05C7-3641-8E61-EC06DA11B90B}"/>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5" name="Footer Placeholder 4">
            <a:extLst>
              <a:ext uri="{FF2B5EF4-FFF2-40B4-BE49-F238E27FC236}">
                <a16:creationId xmlns:a16="http://schemas.microsoft.com/office/drawing/2014/main" id="{2D9C1A80-7EE3-964E-BACB-5B8C36BAB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A996F-C7B2-5944-8ADA-6D8D2700F66A}"/>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138473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31114-CEFF-0743-AED9-B16E9DD592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A7A999-B460-F641-BE48-CFA0ACEFDCC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D7EA2-5721-F74B-9F41-76408A04653A}"/>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5" name="Footer Placeholder 4">
            <a:extLst>
              <a:ext uri="{FF2B5EF4-FFF2-40B4-BE49-F238E27FC236}">
                <a16:creationId xmlns:a16="http://schemas.microsoft.com/office/drawing/2014/main" id="{18497310-388D-3843-8D50-0051430F9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3B76A-6A6C-A94A-8D12-BF14A4905F70}"/>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154189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1EAC-140B-324D-9290-16EA4EDC8A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A36498-859B-364C-B5C4-6266BDAD9F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3E230-3EC0-0243-95AF-81752F0D69F0}"/>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5" name="Footer Placeholder 4">
            <a:extLst>
              <a:ext uri="{FF2B5EF4-FFF2-40B4-BE49-F238E27FC236}">
                <a16:creationId xmlns:a16="http://schemas.microsoft.com/office/drawing/2014/main" id="{EB56FDE9-25B8-4E4C-93BF-F92916779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946D0-E014-C140-973B-60AC14CD748B}"/>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242283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9D50-5771-C540-8A03-50638ED38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579AAD-9530-BC45-B58C-B25B91313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3486DC-B0ED-314D-9102-AD58143E5970}"/>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5" name="Footer Placeholder 4">
            <a:extLst>
              <a:ext uri="{FF2B5EF4-FFF2-40B4-BE49-F238E27FC236}">
                <a16:creationId xmlns:a16="http://schemas.microsoft.com/office/drawing/2014/main" id="{1DD30EBE-288D-054A-A407-8335C1607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2EA6E-4757-2043-9B69-0D58524E76FF}"/>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3929398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D08E-E8CD-C743-A776-41D7597DF9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03B01-8175-2141-AB70-96C014FAE4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55A0B1-7CB1-7E4C-8C10-8AC27BB59E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19C1EB-D114-514E-94D5-C94333F11DAA}"/>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6" name="Footer Placeholder 5">
            <a:extLst>
              <a:ext uri="{FF2B5EF4-FFF2-40B4-BE49-F238E27FC236}">
                <a16:creationId xmlns:a16="http://schemas.microsoft.com/office/drawing/2014/main" id="{364D0945-EA81-7B4A-9AD5-5371C22EA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DAB6E-9074-EC44-A0A0-7BDC5D34F280}"/>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222188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DD93-CA15-D645-BEA3-DD7566EA18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BF3F11-DBB2-764B-92AE-59493D3093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F8C748-4413-014B-8E21-2AED9FCC23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8C2E0C-A443-434A-AB6D-FDCA51A51B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51CE0C-4134-F241-A584-469AA0EE8C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C4BA7C-7F0A-7D48-83B4-FA98A51791CF}"/>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8" name="Footer Placeholder 7">
            <a:extLst>
              <a:ext uri="{FF2B5EF4-FFF2-40B4-BE49-F238E27FC236}">
                <a16:creationId xmlns:a16="http://schemas.microsoft.com/office/drawing/2014/main" id="{702084F1-E094-BE47-AC01-15A7DDACC8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29FC1F-147A-934A-A320-28B9CAD047CD}"/>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1803063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0298-9916-5B45-BA56-06B6A10EAC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0E388C-49D6-D04E-AB42-E77E7848A5D3}"/>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4" name="Footer Placeholder 3">
            <a:extLst>
              <a:ext uri="{FF2B5EF4-FFF2-40B4-BE49-F238E27FC236}">
                <a16:creationId xmlns:a16="http://schemas.microsoft.com/office/drawing/2014/main" id="{8EC10CF2-54EE-8A48-B2C7-FBB9E7EF0A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26D09E-94DD-0E4B-9060-A29309A6A83B}"/>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113285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AD9EE3-2FE1-4F44-B7B5-7EEDD68423AB}"/>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3" name="Footer Placeholder 2">
            <a:extLst>
              <a:ext uri="{FF2B5EF4-FFF2-40B4-BE49-F238E27FC236}">
                <a16:creationId xmlns:a16="http://schemas.microsoft.com/office/drawing/2014/main" id="{ADFA18BC-E3C1-864F-9C0D-2036928BED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4D0A69-E503-EF48-B2A5-24F95B8F2C86}"/>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3857227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6A87-3903-9745-8063-A1E7713AC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797C83-2561-5C41-9542-D140404E27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FB21D0-A2BE-E448-BB55-EFD9CDD17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CA7617-F98A-D644-AA09-8D1901C88E15}"/>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6" name="Footer Placeholder 5">
            <a:extLst>
              <a:ext uri="{FF2B5EF4-FFF2-40B4-BE49-F238E27FC236}">
                <a16:creationId xmlns:a16="http://schemas.microsoft.com/office/drawing/2014/main" id="{718701E7-EEC7-1746-8868-DDEF63F29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423A56-B390-D14D-B724-CFF17206EC6E}"/>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959612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E511-7B1E-D945-A7DC-9E2AA2256B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FD4FD3-2BA7-C448-943C-9B848444B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BFD54-C6BF-DF4A-94EB-3459E1809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BA183E-01A8-F24B-83AE-34112FDB3632}"/>
              </a:ext>
            </a:extLst>
          </p:cNvPr>
          <p:cNvSpPr>
            <a:spLocks noGrp="1"/>
          </p:cNvSpPr>
          <p:nvPr>
            <p:ph type="dt" sz="half" idx="10"/>
          </p:nvPr>
        </p:nvSpPr>
        <p:spPr/>
        <p:txBody>
          <a:bodyPr/>
          <a:lstStyle/>
          <a:p>
            <a:fld id="{C31CD338-B8E6-274F-A389-1B3486F4DC01}" type="datetimeFigureOut">
              <a:rPr lang="en-US" smtClean="0"/>
              <a:t>9/18/18</a:t>
            </a:fld>
            <a:endParaRPr lang="en-US"/>
          </a:p>
        </p:txBody>
      </p:sp>
      <p:sp>
        <p:nvSpPr>
          <p:cNvPr id="6" name="Footer Placeholder 5">
            <a:extLst>
              <a:ext uri="{FF2B5EF4-FFF2-40B4-BE49-F238E27FC236}">
                <a16:creationId xmlns:a16="http://schemas.microsoft.com/office/drawing/2014/main" id="{3F4BE449-79D7-9344-AB1F-79DB78270D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F2E7D6-02F3-D84B-9D11-2100BA70FC94}"/>
              </a:ext>
            </a:extLst>
          </p:cNvPr>
          <p:cNvSpPr>
            <a:spLocks noGrp="1"/>
          </p:cNvSpPr>
          <p:nvPr>
            <p:ph type="sldNum" sz="quarter" idx="12"/>
          </p:nvPr>
        </p:nvSpPr>
        <p:spPr/>
        <p:txBody>
          <a:bodyPr/>
          <a:lstStyle/>
          <a:p>
            <a:fld id="{73ED5768-538A-A049-9151-12B1E8F77105}" type="slidenum">
              <a:rPr lang="en-US" smtClean="0"/>
              <a:t>‹#›</a:t>
            </a:fld>
            <a:endParaRPr lang="en-US"/>
          </a:p>
        </p:txBody>
      </p:sp>
    </p:spTree>
    <p:extLst>
      <p:ext uri="{BB962C8B-B14F-4D97-AF65-F5344CB8AC3E}">
        <p14:creationId xmlns:p14="http://schemas.microsoft.com/office/powerpoint/2010/main" val="1253344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BEC07-8294-B540-BB4C-4C5059DE48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2A5A73-4A94-2C48-8F34-26E4405712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F2661-5911-494C-AC1E-01FB6BF761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CD338-B8E6-274F-A389-1B3486F4DC01}" type="datetimeFigureOut">
              <a:rPr lang="en-US" smtClean="0"/>
              <a:t>9/18/18</a:t>
            </a:fld>
            <a:endParaRPr lang="en-US"/>
          </a:p>
        </p:txBody>
      </p:sp>
      <p:sp>
        <p:nvSpPr>
          <p:cNvPr id="5" name="Footer Placeholder 4">
            <a:extLst>
              <a:ext uri="{FF2B5EF4-FFF2-40B4-BE49-F238E27FC236}">
                <a16:creationId xmlns:a16="http://schemas.microsoft.com/office/drawing/2014/main" id="{5ADDA9BA-EA74-1F4B-8693-8B53744E8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034FDB-FFC9-F841-8EE6-5472168083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D5768-538A-A049-9151-12B1E8F77105}" type="slidenum">
              <a:rPr lang="en-US" smtClean="0"/>
              <a:t>‹#›</a:t>
            </a:fld>
            <a:endParaRPr lang="en-US"/>
          </a:p>
        </p:txBody>
      </p:sp>
    </p:spTree>
    <p:extLst>
      <p:ext uri="{BB962C8B-B14F-4D97-AF65-F5344CB8AC3E}">
        <p14:creationId xmlns:p14="http://schemas.microsoft.com/office/powerpoint/2010/main" val="273394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tif"/><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1.tif"/><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a:extLst>
              <a:ext uri="{FF2B5EF4-FFF2-40B4-BE49-F238E27FC236}">
                <a16:creationId xmlns:a16="http://schemas.microsoft.com/office/drawing/2014/main" id="{41762AB8-C84B-8247-8ABD-913ABC62B86E}"/>
              </a:ext>
            </a:extLst>
          </p:cNvPr>
          <p:cNvPicPr>
            <a:picLocks noChangeAspect="1"/>
          </p:cNvPicPr>
          <p:nvPr/>
        </p:nvPicPr>
        <p:blipFill>
          <a:blip r:embed="rId3"/>
          <a:stretch>
            <a:fillRect/>
          </a:stretch>
        </p:blipFill>
        <p:spPr>
          <a:xfrm>
            <a:off x="0" y="-1431758"/>
            <a:ext cx="12192000" cy="9143998"/>
          </a:xfrm>
          <a:prstGeom prst="rect">
            <a:avLst/>
          </a:prstGeom>
          <a:ln w="12700">
            <a:miter lim="400000"/>
          </a:ln>
        </p:spPr>
      </p:pic>
      <p:sp>
        <p:nvSpPr>
          <p:cNvPr id="7" name="Rectangle 6">
            <a:extLst>
              <a:ext uri="{FF2B5EF4-FFF2-40B4-BE49-F238E27FC236}">
                <a16:creationId xmlns:a16="http://schemas.microsoft.com/office/drawing/2014/main" id="{847712C9-42A5-8946-AF45-00E5FA64A80D}"/>
              </a:ext>
            </a:extLst>
          </p:cNvPr>
          <p:cNvSpPr/>
          <p:nvPr/>
        </p:nvSpPr>
        <p:spPr>
          <a:xfrm>
            <a:off x="3224463" y="962527"/>
            <a:ext cx="5582653" cy="2189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lemental-led-logo-2017-technology-engineering-innovation3-01.png">
            <a:extLst>
              <a:ext uri="{FF2B5EF4-FFF2-40B4-BE49-F238E27FC236}">
                <a16:creationId xmlns:a16="http://schemas.microsoft.com/office/drawing/2014/main" id="{E449C152-A4E8-D74E-B164-5A1E01D6B24C}"/>
              </a:ext>
            </a:extLst>
          </p:cNvPr>
          <p:cNvPicPr>
            <a:picLocks noChangeAspect="1"/>
          </p:cNvPicPr>
          <p:nvPr/>
        </p:nvPicPr>
        <p:blipFill>
          <a:blip r:embed="rId4"/>
          <a:stretch>
            <a:fillRect/>
          </a:stretch>
        </p:blipFill>
        <p:spPr>
          <a:xfrm>
            <a:off x="4016810" y="1528011"/>
            <a:ext cx="4134316" cy="938464"/>
          </a:xfrm>
          <a:prstGeom prst="rect">
            <a:avLst/>
          </a:prstGeom>
          <a:ln w="12700">
            <a:miter lim="400000"/>
          </a:ln>
        </p:spPr>
      </p:pic>
      <p:grpSp>
        <p:nvGrpSpPr>
          <p:cNvPr id="44" name="Group">
            <a:extLst>
              <a:ext uri="{FF2B5EF4-FFF2-40B4-BE49-F238E27FC236}">
                <a16:creationId xmlns:a16="http://schemas.microsoft.com/office/drawing/2014/main" id="{235FE432-65ED-7E4C-9C0B-324DEA63F689}"/>
              </a:ext>
            </a:extLst>
          </p:cNvPr>
          <p:cNvGrpSpPr/>
          <p:nvPr/>
        </p:nvGrpSpPr>
        <p:grpSpPr>
          <a:xfrm>
            <a:off x="-2957452" y="2118742"/>
            <a:ext cx="2443334" cy="3657153"/>
            <a:chOff x="9350" y="-17615"/>
            <a:chExt cx="2443333" cy="3657152"/>
          </a:xfrm>
        </p:grpSpPr>
        <p:sp>
          <p:nvSpPr>
            <p:cNvPr id="45" name="Rectangle">
              <a:extLst>
                <a:ext uri="{FF2B5EF4-FFF2-40B4-BE49-F238E27FC236}">
                  <a16:creationId xmlns:a16="http://schemas.microsoft.com/office/drawing/2014/main" id="{4560A6DD-B200-8C4E-9611-9DB47447B831}"/>
                </a:ext>
              </a:extLst>
            </p:cNvPr>
            <p:cNvSpPr/>
            <p:nvPr/>
          </p:nvSpPr>
          <p:spPr>
            <a:xfrm>
              <a:off x="138873" y="1424901"/>
              <a:ext cx="2124340" cy="2214636"/>
            </a:xfrm>
            <a:prstGeom prst="rect">
              <a:avLst/>
            </a:prstGeom>
            <a:gradFill flip="none" rotWithShape="1">
              <a:gsLst>
                <a:gs pos="0">
                  <a:srgbClr val="FBFBFB"/>
                </a:gs>
                <a:gs pos="100000">
                  <a:srgbClr val="BEBEBE"/>
                </a:gs>
              </a:gsLst>
              <a:lin ang="5400000" scaled="0"/>
            </a:gradFill>
            <a:ln w="3175" cap="flat">
              <a:noFill/>
              <a:miter lim="400000"/>
            </a:ln>
            <a:effectLst>
              <a:outerShdw blurRad="12700" dist="12700" dir="5400000" rotWithShape="0">
                <a:srgbClr val="000000">
                  <a:alpha val="50000"/>
                </a:srgbClr>
              </a:outerShdw>
            </a:effectLst>
          </p:spPr>
          <p:txBody>
            <a:bodyPr wrap="square" lIns="25400" tIns="25400" rIns="25400" bIns="25400" numCol="1" anchor="ctr">
              <a:noAutofit/>
            </a:bodyPr>
            <a:lstStyle/>
            <a:p>
              <a:pPr algn="ctr" defTabSz="412750">
                <a:defRPr sz="1600">
                  <a:solidFill>
                    <a:srgbClr val="EA6400"/>
                  </a:solidFill>
                  <a:latin typeface="Helvetica Light"/>
                  <a:ea typeface="Helvetica Light"/>
                  <a:cs typeface="Helvetica Light"/>
                  <a:sym typeface="Helvetica Light"/>
                </a:defRPr>
              </a:pPr>
              <a:endParaRPr/>
            </a:p>
          </p:txBody>
        </p:sp>
        <p:pic>
          <p:nvPicPr>
            <p:cNvPr id="46" name="Image">
              <a:extLst>
                <a:ext uri="{FF2B5EF4-FFF2-40B4-BE49-F238E27FC236}">
                  <a16:creationId xmlns:a16="http://schemas.microsoft.com/office/drawing/2014/main" id="{C052D80B-6C1A-DB48-95F5-2BFBCC310F76}"/>
                </a:ext>
              </a:extLst>
            </p:cNvPr>
            <p:cNvPicPr>
              <a:picLocks noChangeAspect="1"/>
            </p:cNvPicPr>
            <p:nvPr/>
          </p:nvPicPr>
          <p:blipFill rotWithShape="1">
            <a:blip r:embed="rId5"/>
            <a:srcRect l="1" r="33330"/>
            <a:stretch/>
          </p:blipFill>
          <p:spPr>
            <a:xfrm>
              <a:off x="9350" y="-17615"/>
              <a:ext cx="2443333" cy="243725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7"/>
                    <a:pt x="2881" y="17579"/>
                  </a:cubicBezTo>
                  <a:cubicBezTo>
                    <a:pt x="6724" y="21600"/>
                    <a:pt x="12954" y="21600"/>
                    <a:pt x="16797" y="17579"/>
                  </a:cubicBezTo>
                  <a:cubicBezTo>
                    <a:pt x="20639" y="13557"/>
                    <a:pt x="20639" y="7036"/>
                    <a:pt x="16797" y="3015"/>
                  </a:cubicBezTo>
                  <a:cubicBezTo>
                    <a:pt x="14876" y="1004"/>
                    <a:pt x="12357" y="0"/>
                    <a:pt x="9839" y="0"/>
                  </a:cubicBezTo>
                  <a:close/>
                </a:path>
              </a:pathLst>
            </a:custGeom>
            <a:ln w="63500" cap="flat">
              <a:solidFill>
                <a:srgbClr val="007C4D"/>
              </a:solidFill>
              <a:prstDash val="solid"/>
              <a:miter lim="400000"/>
            </a:ln>
            <a:effectLst/>
          </p:spPr>
        </p:pic>
        <p:sp>
          <p:nvSpPr>
            <p:cNvPr id="47" name="Joe Cool  Chief Revenue Officer and EVP">
              <a:extLst>
                <a:ext uri="{FF2B5EF4-FFF2-40B4-BE49-F238E27FC236}">
                  <a16:creationId xmlns:a16="http://schemas.microsoft.com/office/drawing/2014/main" id="{FAC1D86F-A020-8449-99C6-55663EE90EAE}"/>
                </a:ext>
              </a:extLst>
            </p:cNvPr>
            <p:cNvSpPr txBox="1"/>
            <p:nvPr/>
          </p:nvSpPr>
          <p:spPr>
            <a:xfrm>
              <a:off x="176618" y="2779181"/>
              <a:ext cx="2048850" cy="5129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gn="ctr" defTabSz="228600">
                <a:defRPr sz="1400">
                  <a:solidFill>
                    <a:srgbClr val="2D2D2D"/>
                  </a:solidFill>
                  <a:latin typeface="+mn-lt"/>
                  <a:ea typeface="+mn-ea"/>
                  <a:cs typeface="+mn-cs"/>
                  <a:sym typeface="Helvetica"/>
                </a:defRPr>
              </a:pPr>
              <a:r>
                <a:rPr lang="en-US" sz="1600" b="1" dirty="0"/>
                <a:t>Steve Jones</a:t>
              </a:r>
              <a:br>
                <a:rPr sz="1600" b="1" dirty="0"/>
              </a:br>
              <a:r>
                <a:rPr lang="en-US" dirty="0"/>
                <a:t>CEO </a:t>
              </a:r>
              <a:r>
                <a:rPr dirty="0"/>
                <a:t>and EVP</a:t>
              </a:r>
            </a:p>
          </p:txBody>
        </p:sp>
      </p:grpSp>
      <p:grpSp>
        <p:nvGrpSpPr>
          <p:cNvPr id="48" name="Group">
            <a:extLst>
              <a:ext uri="{FF2B5EF4-FFF2-40B4-BE49-F238E27FC236}">
                <a16:creationId xmlns:a16="http://schemas.microsoft.com/office/drawing/2014/main" id="{F21DC220-F156-2C46-B9AE-975E3BB47DC4}"/>
              </a:ext>
            </a:extLst>
          </p:cNvPr>
          <p:cNvGrpSpPr/>
          <p:nvPr/>
        </p:nvGrpSpPr>
        <p:grpSpPr>
          <a:xfrm>
            <a:off x="4894816" y="7242354"/>
            <a:ext cx="2452826" cy="3664341"/>
            <a:chOff x="-140" y="-24803"/>
            <a:chExt cx="2452825" cy="3664340"/>
          </a:xfrm>
        </p:grpSpPr>
        <p:sp>
          <p:nvSpPr>
            <p:cNvPr id="49" name="Rectangle">
              <a:extLst>
                <a:ext uri="{FF2B5EF4-FFF2-40B4-BE49-F238E27FC236}">
                  <a16:creationId xmlns:a16="http://schemas.microsoft.com/office/drawing/2014/main" id="{74F2E455-3FDF-8E42-8F49-F15DC8456315}"/>
                </a:ext>
              </a:extLst>
            </p:cNvPr>
            <p:cNvSpPr/>
            <p:nvPr/>
          </p:nvSpPr>
          <p:spPr>
            <a:xfrm>
              <a:off x="138873" y="1424901"/>
              <a:ext cx="2124340" cy="2214636"/>
            </a:xfrm>
            <a:prstGeom prst="rect">
              <a:avLst/>
            </a:prstGeom>
            <a:gradFill flip="none" rotWithShape="1">
              <a:gsLst>
                <a:gs pos="0">
                  <a:srgbClr val="FBFBFB"/>
                </a:gs>
                <a:gs pos="100000">
                  <a:srgbClr val="BEBEBE"/>
                </a:gs>
              </a:gsLst>
              <a:lin ang="5400000" scaled="0"/>
            </a:gradFill>
            <a:ln w="3175" cap="flat">
              <a:noFill/>
              <a:miter lim="400000"/>
            </a:ln>
            <a:effectLst>
              <a:outerShdw blurRad="12700" dist="12700" dir="5400000" rotWithShape="0">
                <a:srgbClr val="000000">
                  <a:alpha val="50000"/>
                </a:srgbClr>
              </a:outerShdw>
            </a:effectLst>
          </p:spPr>
          <p:txBody>
            <a:bodyPr wrap="square" lIns="25400" tIns="25400" rIns="25400" bIns="25400" numCol="1" anchor="ctr">
              <a:noAutofit/>
            </a:bodyPr>
            <a:lstStyle/>
            <a:p>
              <a:pPr algn="ctr" defTabSz="412750">
                <a:defRPr sz="1600">
                  <a:latin typeface="Helvetica Light"/>
                  <a:ea typeface="Helvetica Light"/>
                  <a:cs typeface="Helvetica Light"/>
                  <a:sym typeface="Helvetica Light"/>
                </a:defRPr>
              </a:pPr>
              <a:endParaRPr/>
            </a:p>
          </p:txBody>
        </p:sp>
        <p:sp>
          <p:nvSpPr>
            <p:cNvPr id="50" name="Sarah Bellum  VP of Marketing">
              <a:extLst>
                <a:ext uri="{FF2B5EF4-FFF2-40B4-BE49-F238E27FC236}">
                  <a16:creationId xmlns:a16="http://schemas.microsoft.com/office/drawing/2014/main" id="{BC438C34-572C-FA43-B11E-CF20353CBD57}"/>
                </a:ext>
              </a:extLst>
            </p:cNvPr>
            <p:cNvSpPr/>
            <p:nvPr/>
          </p:nvSpPr>
          <p:spPr>
            <a:xfrm>
              <a:off x="408790" y="2665618"/>
              <a:ext cx="1584507" cy="50800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gn="ctr" defTabSz="228600">
                <a:defRPr sz="1400">
                  <a:solidFill>
                    <a:srgbClr val="2D2D2D"/>
                  </a:solidFill>
                  <a:latin typeface="+mn-lt"/>
                  <a:ea typeface="+mn-ea"/>
                  <a:cs typeface="+mn-cs"/>
                  <a:sym typeface="Helvetica"/>
                </a:defRPr>
              </a:pPr>
              <a:r>
                <a:rPr sz="1600" b="1" dirty="0"/>
                <a:t>Sarah </a:t>
              </a:r>
              <a:r>
                <a:rPr lang="en-US" sz="1600" b="1" dirty="0"/>
                <a:t>Brown</a:t>
              </a:r>
              <a:r>
                <a:rPr sz="1600" b="1" dirty="0"/>
                <a:t> </a:t>
              </a:r>
              <a:br>
                <a:rPr dirty="0"/>
              </a:br>
              <a:r>
                <a:rPr dirty="0"/>
                <a:t>VP of Marketing</a:t>
              </a:r>
            </a:p>
          </p:txBody>
        </p:sp>
        <p:pic>
          <p:nvPicPr>
            <p:cNvPr id="51" name="Image">
              <a:extLst>
                <a:ext uri="{FF2B5EF4-FFF2-40B4-BE49-F238E27FC236}">
                  <a16:creationId xmlns:a16="http://schemas.microsoft.com/office/drawing/2014/main" id="{A661924D-5E2B-EA4C-AE93-0019E092A062}"/>
                </a:ext>
              </a:extLst>
            </p:cNvPr>
            <p:cNvPicPr>
              <a:picLocks noChangeAspect="1"/>
            </p:cNvPicPr>
            <p:nvPr/>
          </p:nvPicPr>
          <p:blipFill rotWithShape="1">
            <a:blip r:embed="rId6"/>
            <a:srcRect l="33329" r="-1"/>
            <a:stretch/>
          </p:blipFill>
          <p:spPr>
            <a:xfrm>
              <a:off x="-140" y="-24803"/>
              <a:ext cx="2452825" cy="2451633"/>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7"/>
                    <a:pt x="2881" y="17579"/>
                  </a:cubicBezTo>
                  <a:cubicBezTo>
                    <a:pt x="6724" y="21600"/>
                    <a:pt x="12954" y="21600"/>
                    <a:pt x="16797" y="17579"/>
                  </a:cubicBezTo>
                  <a:cubicBezTo>
                    <a:pt x="20639" y="13557"/>
                    <a:pt x="20639" y="7036"/>
                    <a:pt x="16797" y="3015"/>
                  </a:cubicBezTo>
                  <a:cubicBezTo>
                    <a:pt x="14876" y="1004"/>
                    <a:pt x="12357" y="0"/>
                    <a:pt x="9839" y="0"/>
                  </a:cubicBezTo>
                  <a:close/>
                </a:path>
              </a:pathLst>
            </a:custGeom>
            <a:ln w="63500" cap="flat">
              <a:solidFill>
                <a:srgbClr val="007C4D"/>
              </a:solidFill>
              <a:prstDash val="solid"/>
              <a:miter lim="400000"/>
            </a:ln>
            <a:effectLst/>
          </p:spPr>
        </p:pic>
      </p:grpSp>
      <p:grpSp>
        <p:nvGrpSpPr>
          <p:cNvPr id="52" name="Group">
            <a:extLst>
              <a:ext uri="{FF2B5EF4-FFF2-40B4-BE49-F238E27FC236}">
                <a16:creationId xmlns:a16="http://schemas.microsoft.com/office/drawing/2014/main" id="{8A99338D-6E29-2A44-AD2F-50834AC67602}"/>
              </a:ext>
            </a:extLst>
          </p:cNvPr>
          <p:cNvGrpSpPr/>
          <p:nvPr/>
        </p:nvGrpSpPr>
        <p:grpSpPr>
          <a:xfrm>
            <a:off x="12706118" y="2127775"/>
            <a:ext cx="3115721" cy="3648120"/>
            <a:chOff x="0" y="-8582"/>
            <a:chExt cx="3115719" cy="3648119"/>
          </a:xfrm>
        </p:grpSpPr>
        <p:sp>
          <p:nvSpPr>
            <p:cNvPr id="53" name="Rectangle">
              <a:extLst>
                <a:ext uri="{FF2B5EF4-FFF2-40B4-BE49-F238E27FC236}">
                  <a16:creationId xmlns:a16="http://schemas.microsoft.com/office/drawing/2014/main" id="{DABB4E30-45DC-564B-98DB-1ED2F8C46063}"/>
                </a:ext>
              </a:extLst>
            </p:cNvPr>
            <p:cNvSpPr/>
            <p:nvPr/>
          </p:nvSpPr>
          <p:spPr>
            <a:xfrm>
              <a:off x="495689" y="1424901"/>
              <a:ext cx="2124340" cy="2214636"/>
            </a:xfrm>
            <a:prstGeom prst="rect">
              <a:avLst/>
            </a:prstGeom>
            <a:gradFill flip="none" rotWithShape="1">
              <a:gsLst>
                <a:gs pos="0">
                  <a:srgbClr val="FBFBFB"/>
                </a:gs>
                <a:gs pos="100000">
                  <a:srgbClr val="BEBEBE"/>
                </a:gs>
              </a:gsLst>
              <a:lin ang="5400000" scaled="0"/>
            </a:gradFill>
            <a:ln w="3175" cap="flat">
              <a:noFill/>
              <a:miter lim="400000"/>
            </a:ln>
            <a:effectLst>
              <a:outerShdw blurRad="12700" dist="12700" dir="5400000" rotWithShape="0">
                <a:srgbClr val="000000">
                  <a:alpha val="50000"/>
                </a:srgbClr>
              </a:outerShdw>
            </a:effectLst>
          </p:spPr>
          <p:txBody>
            <a:bodyPr wrap="square" lIns="25400" tIns="25400" rIns="25400" bIns="25400" numCol="1" anchor="ctr">
              <a:noAutofit/>
            </a:bodyPr>
            <a:lstStyle/>
            <a:p>
              <a:pPr algn="ctr" defTabSz="412750">
                <a:defRPr sz="1600">
                  <a:latin typeface="Helvetica Light"/>
                  <a:ea typeface="Helvetica Light"/>
                  <a:cs typeface="Helvetica Light"/>
                  <a:sym typeface="Helvetica Light"/>
                </a:defRPr>
              </a:pPr>
              <a:endParaRPr/>
            </a:p>
          </p:txBody>
        </p:sp>
        <p:sp>
          <p:nvSpPr>
            <p:cNvPr id="54" name="Flow Rida…">
              <a:extLst>
                <a:ext uri="{FF2B5EF4-FFF2-40B4-BE49-F238E27FC236}">
                  <a16:creationId xmlns:a16="http://schemas.microsoft.com/office/drawing/2014/main" id="{DD881F03-54B1-8C46-9F90-4EC31E9A5E4A}"/>
                </a:ext>
              </a:extLst>
            </p:cNvPr>
            <p:cNvSpPr/>
            <p:nvPr/>
          </p:nvSpPr>
          <p:spPr>
            <a:xfrm>
              <a:off x="0" y="2665618"/>
              <a:ext cx="3115719" cy="50800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gn="ctr" defTabSz="228600">
                <a:defRPr sz="1400">
                  <a:solidFill>
                    <a:srgbClr val="2D2D2D"/>
                  </a:solidFill>
                  <a:latin typeface="+mn-lt"/>
                  <a:ea typeface="+mn-ea"/>
                  <a:cs typeface="+mn-cs"/>
                  <a:sym typeface="Helvetica"/>
                </a:defRPr>
              </a:pPr>
              <a:r>
                <a:rPr lang="en-US" sz="1600" b="1" dirty="0"/>
                <a:t>Phil Ryder</a:t>
              </a:r>
              <a:endParaRPr sz="1600" b="1" dirty="0"/>
            </a:p>
            <a:p>
              <a:pPr algn="ctr" defTabSz="228600">
                <a:defRPr sz="1400">
                  <a:solidFill>
                    <a:srgbClr val="2D2D2D"/>
                  </a:solidFill>
                  <a:latin typeface="+mn-lt"/>
                  <a:ea typeface="+mn-ea"/>
                  <a:cs typeface="+mn-cs"/>
                  <a:sym typeface="Helvetica"/>
                </a:defRPr>
              </a:pPr>
              <a:r>
                <a:rPr dirty="0"/>
                <a:t>VP of Sales</a:t>
              </a:r>
            </a:p>
          </p:txBody>
        </p:sp>
        <p:pic>
          <p:nvPicPr>
            <p:cNvPr id="55" name="Image">
              <a:extLst>
                <a:ext uri="{FF2B5EF4-FFF2-40B4-BE49-F238E27FC236}">
                  <a16:creationId xmlns:a16="http://schemas.microsoft.com/office/drawing/2014/main" id="{1FE51DAC-174E-CA47-890C-CBB090283FEB}"/>
                </a:ext>
              </a:extLst>
            </p:cNvPr>
            <p:cNvPicPr>
              <a:picLocks noChangeAspect="1"/>
            </p:cNvPicPr>
            <p:nvPr/>
          </p:nvPicPr>
          <p:blipFill rotWithShape="1">
            <a:blip r:embed="rId7"/>
            <a:srcRect l="16632" r="16631"/>
            <a:stretch/>
          </p:blipFill>
          <p:spPr>
            <a:xfrm>
              <a:off x="346901" y="-8582"/>
              <a:ext cx="2421720" cy="2419189"/>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7"/>
                    <a:pt x="2881" y="17579"/>
                  </a:cubicBezTo>
                  <a:cubicBezTo>
                    <a:pt x="6724" y="21600"/>
                    <a:pt x="12954" y="21600"/>
                    <a:pt x="16797" y="17579"/>
                  </a:cubicBezTo>
                  <a:cubicBezTo>
                    <a:pt x="20639" y="13557"/>
                    <a:pt x="20639" y="7036"/>
                    <a:pt x="16797" y="3015"/>
                  </a:cubicBezTo>
                  <a:cubicBezTo>
                    <a:pt x="14876" y="1004"/>
                    <a:pt x="12357" y="0"/>
                    <a:pt x="9839" y="0"/>
                  </a:cubicBezTo>
                  <a:close/>
                </a:path>
              </a:pathLst>
            </a:custGeom>
            <a:ln w="63500" cap="flat">
              <a:solidFill>
                <a:srgbClr val="007C4D"/>
              </a:solidFill>
              <a:prstDash val="solid"/>
              <a:miter lim="400000"/>
            </a:ln>
            <a:effectLst/>
          </p:spPr>
        </p:pic>
      </p:grpSp>
    </p:spTree>
    <p:extLst>
      <p:ext uri="{BB962C8B-B14F-4D97-AF65-F5344CB8AC3E}">
        <p14:creationId xmlns:p14="http://schemas.microsoft.com/office/powerpoint/2010/main" val="5450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a:extLst>
              <a:ext uri="{FF2B5EF4-FFF2-40B4-BE49-F238E27FC236}">
                <a16:creationId xmlns:a16="http://schemas.microsoft.com/office/drawing/2014/main" id="{ACB6B905-0380-6744-919C-DFC44F3EFCB7}"/>
              </a:ext>
            </a:extLst>
          </p:cNvPr>
          <p:cNvPicPr>
            <a:picLocks noChangeAspect="1"/>
          </p:cNvPicPr>
          <p:nvPr/>
        </p:nvPicPr>
        <p:blipFill>
          <a:blip r:embed="rId2"/>
          <a:stretch>
            <a:fillRect/>
          </a:stretch>
        </p:blipFill>
        <p:spPr>
          <a:xfrm>
            <a:off x="0" y="-1431758"/>
            <a:ext cx="12192000" cy="9143998"/>
          </a:xfrm>
          <a:prstGeom prst="rect">
            <a:avLst/>
          </a:prstGeom>
          <a:ln w="12700">
            <a:miter lim="400000"/>
          </a:ln>
        </p:spPr>
      </p:pic>
      <p:sp>
        <p:nvSpPr>
          <p:cNvPr id="18" name="Rectangle 17">
            <a:extLst>
              <a:ext uri="{FF2B5EF4-FFF2-40B4-BE49-F238E27FC236}">
                <a16:creationId xmlns:a16="http://schemas.microsoft.com/office/drawing/2014/main" id="{B82A3E4C-ACAB-E947-9A2D-46B4966CBDB4}"/>
              </a:ext>
            </a:extLst>
          </p:cNvPr>
          <p:cNvSpPr/>
          <p:nvPr/>
        </p:nvSpPr>
        <p:spPr>
          <a:xfrm>
            <a:off x="-160421" y="962527"/>
            <a:ext cx="12352422" cy="531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elemental-led-logo-2017-technology-engineering-innovation3-01.png">
            <a:extLst>
              <a:ext uri="{FF2B5EF4-FFF2-40B4-BE49-F238E27FC236}">
                <a16:creationId xmlns:a16="http://schemas.microsoft.com/office/drawing/2014/main" id="{05B11707-496F-B94C-BD86-6C78F18A6A39}"/>
              </a:ext>
            </a:extLst>
          </p:cNvPr>
          <p:cNvPicPr>
            <a:picLocks noChangeAspect="1"/>
          </p:cNvPicPr>
          <p:nvPr/>
        </p:nvPicPr>
        <p:blipFill>
          <a:blip r:embed="rId3"/>
          <a:stretch>
            <a:fillRect/>
          </a:stretch>
        </p:blipFill>
        <p:spPr>
          <a:xfrm>
            <a:off x="4624136" y="1191555"/>
            <a:ext cx="2919664" cy="662746"/>
          </a:xfrm>
          <a:prstGeom prst="rect">
            <a:avLst/>
          </a:prstGeom>
          <a:ln w="12700">
            <a:miter lim="400000"/>
          </a:ln>
        </p:spPr>
      </p:pic>
      <p:grpSp>
        <p:nvGrpSpPr>
          <p:cNvPr id="363" name="Group"/>
          <p:cNvGrpSpPr/>
          <p:nvPr/>
        </p:nvGrpSpPr>
        <p:grpSpPr>
          <a:xfrm>
            <a:off x="1246978" y="2118742"/>
            <a:ext cx="2443334" cy="3657153"/>
            <a:chOff x="9350" y="-17615"/>
            <a:chExt cx="2443333" cy="3657152"/>
          </a:xfrm>
        </p:grpSpPr>
        <p:sp>
          <p:nvSpPr>
            <p:cNvPr id="360" name="Rectangle"/>
            <p:cNvSpPr/>
            <p:nvPr/>
          </p:nvSpPr>
          <p:spPr>
            <a:xfrm>
              <a:off x="138873" y="1424901"/>
              <a:ext cx="2124340" cy="2214636"/>
            </a:xfrm>
            <a:prstGeom prst="rect">
              <a:avLst/>
            </a:prstGeom>
            <a:gradFill flip="none" rotWithShape="1">
              <a:gsLst>
                <a:gs pos="0">
                  <a:srgbClr val="FBFBFB"/>
                </a:gs>
                <a:gs pos="100000">
                  <a:srgbClr val="BEBEBE"/>
                </a:gs>
              </a:gsLst>
              <a:lin ang="5400000" scaled="0"/>
            </a:gradFill>
            <a:ln w="3175" cap="flat">
              <a:noFill/>
              <a:miter lim="400000"/>
            </a:ln>
            <a:effectLst>
              <a:outerShdw blurRad="12700" dist="12700" dir="5400000" rotWithShape="0">
                <a:srgbClr val="000000">
                  <a:alpha val="50000"/>
                </a:srgbClr>
              </a:outerShdw>
            </a:effectLst>
          </p:spPr>
          <p:txBody>
            <a:bodyPr wrap="square" lIns="25400" tIns="25400" rIns="25400" bIns="25400" numCol="1" anchor="ctr">
              <a:noAutofit/>
            </a:bodyPr>
            <a:lstStyle/>
            <a:p>
              <a:pPr algn="ctr" defTabSz="412750">
                <a:defRPr sz="1600">
                  <a:solidFill>
                    <a:srgbClr val="EA6400"/>
                  </a:solidFill>
                  <a:latin typeface="Helvetica Light"/>
                  <a:ea typeface="Helvetica Light"/>
                  <a:cs typeface="Helvetica Light"/>
                  <a:sym typeface="Helvetica Light"/>
                </a:defRPr>
              </a:pPr>
              <a:endParaRPr/>
            </a:p>
          </p:txBody>
        </p:sp>
        <p:pic>
          <p:nvPicPr>
            <p:cNvPr id="361" name="Image"/>
            <p:cNvPicPr>
              <a:picLocks noChangeAspect="1"/>
            </p:cNvPicPr>
            <p:nvPr/>
          </p:nvPicPr>
          <p:blipFill rotWithShape="1">
            <a:blip r:embed="rId4"/>
            <a:srcRect l="1" r="33330"/>
            <a:stretch/>
          </p:blipFill>
          <p:spPr>
            <a:xfrm>
              <a:off x="9350" y="-17615"/>
              <a:ext cx="2443333" cy="243725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7"/>
                    <a:pt x="2881" y="17579"/>
                  </a:cubicBezTo>
                  <a:cubicBezTo>
                    <a:pt x="6724" y="21600"/>
                    <a:pt x="12954" y="21600"/>
                    <a:pt x="16797" y="17579"/>
                  </a:cubicBezTo>
                  <a:cubicBezTo>
                    <a:pt x="20639" y="13557"/>
                    <a:pt x="20639" y="7036"/>
                    <a:pt x="16797" y="3015"/>
                  </a:cubicBezTo>
                  <a:cubicBezTo>
                    <a:pt x="14876" y="1004"/>
                    <a:pt x="12357" y="0"/>
                    <a:pt x="9839" y="0"/>
                  </a:cubicBezTo>
                  <a:close/>
                </a:path>
              </a:pathLst>
            </a:custGeom>
            <a:ln w="63500" cap="flat">
              <a:solidFill>
                <a:srgbClr val="007C4D"/>
              </a:solidFill>
              <a:prstDash val="solid"/>
              <a:miter lim="400000"/>
            </a:ln>
            <a:effectLst/>
          </p:spPr>
        </p:pic>
        <p:sp>
          <p:nvSpPr>
            <p:cNvPr id="362" name="Joe Cool  Chief Revenue Officer and EVP"/>
            <p:cNvSpPr txBox="1"/>
            <p:nvPr/>
          </p:nvSpPr>
          <p:spPr>
            <a:xfrm>
              <a:off x="176618" y="2779181"/>
              <a:ext cx="2048850" cy="5129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gn="ctr" defTabSz="228600">
                <a:defRPr sz="1400">
                  <a:solidFill>
                    <a:srgbClr val="2D2D2D"/>
                  </a:solidFill>
                  <a:latin typeface="+mn-lt"/>
                  <a:ea typeface="+mn-ea"/>
                  <a:cs typeface="+mn-cs"/>
                  <a:sym typeface="Helvetica"/>
                </a:defRPr>
              </a:pPr>
              <a:r>
                <a:rPr lang="en-US" sz="1600" b="1" dirty="0"/>
                <a:t>Steve Jones</a:t>
              </a:r>
              <a:br>
                <a:rPr sz="1600" b="1" dirty="0"/>
              </a:br>
              <a:r>
                <a:rPr lang="en-US" dirty="0"/>
                <a:t>CEO </a:t>
              </a:r>
              <a:r>
                <a:rPr dirty="0"/>
                <a:t>and EVP</a:t>
              </a:r>
            </a:p>
          </p:txBody>
        </p:sp>
      </p:grpSp>
      <p:grpSp>
        <p:nvGrpSpPr>
          <p:cNvPr id="367" name="Group"/>
          <p:cNvGrpSpPr/>
          <p:nvPr/>
        </p:nvGrpSpPr>
        <p:grpSpPr>
          <a:xfrm>
            <a:off x="4894816" y="2111554"/>
            <a:ext cx="2452826" cy="3664341"/>
            <a:chOff x="-140" y="-24803"/>
            <a:chExt cx="2452825" cy="3664340"/>
          </a:xfrm>
        </p:grpSpPr>
        <p:sp>
          <p:nvSpPr>
            <p:cNvPr id="364" name="Rectangle"/>
            <p:cNvSpPr/>
            <p:nvPr/>
          </p:nvSpPr>
          <p:spPr>
            <a:xfrm>
              <a:off x="138873" y="1424901"/>
              <a:ext cx="2124340" cy="2214636"/>
            </a:xfrm>
            <a:prstGeom prst="rect">
              <a:avLst/>
            </a:prstGeom>
            <a:gradFill flip="none" rotWithShape="1">
              <a:gsLst>
                <a:gs pos="0">
                  <a:srgbClr val="FBFBFB"/>
                </a:gs>
                <a:gs pos="100000">
                  <a:srgbClr val="BEBEBE"/>
                </a:gs>
              </a:gsLst>
              <a:lin ang="5400000" scaled="0"/>
            </a:gradFill>
            <a:ln w="3175" cap="flat">
              <a:noFill/>
              <a:miter lim="400000"/>
            </a:ln>
            <a:effectLst>
              <a:outerShdw blurRad="12700" dist="12700" dir="5400000" rotWithShape="0">
                <a:srgbClr val="000000">
                  <a:alpha val="50000"/>
                </a:srgbClr>
              </a:outerShdw>
            </a:effectLst>
          </p:spPr>
          <p:txBody>
            <a:bodyPr wrap="square" lIns="25400" tIns="25400" rIns="25400" bIns="25400" numCol="1" anchor="ctr">
              <a:noAutofit/>
            </a:bodyPr>
            <a:lstStyle/>
            <a:p>
              <a:pPr algn="ctr" defTabSz="412750">
                <a:defRPr sz="1600">
                  <a:latin typeface="Helvetica Light"/>
                  <a:ea typeface="Helvetica Light"/>
                  <a:cs typeface="Helvetica Light"/>
                  <a:sym typeface="Helvetica Light"/>
                </a:defRPr>
              </a:pPr>
              <a:endParaRPr/>
            </a:p>
          </p:txBody>
        </p:sp>
        <p:sp>
          <p:nvSpPr>
            <p:cNvPr id="365" name="Sarah Bellum  VP of Marketing"/>
            <p:cNvSpPr/>
            <p:nvPr/>
          </p:nvSpPr>
          <p:spPr>
            <a:xfrm>
              <a:off x="408790" y="2665618"/>
              <a:ext cx="1584507" cy="50800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gn="ctr" defTabSz="228600">
                <a:defRPr sz="1400">
                  <a:solidFill>
                    <a:srgbClr val="2D2D2D"/>
                  </a:solidFill>
                  <a:latin typeface="+mn-lt"/>
                  <a:ea typeface="+mn-ea"/>
                  <a:cs typeface="+mn-cs"/>
                  <a:sym typeface="Helvetica"/>
                </a:defRPr>
              </a:pPr>
              <a:r>
                <a:rPr sz="1600" b="1" dirty="0"/>
                <a:t>Sarah </a:t>
              </a:r>
              <a:r>
                <a:rPr lang="en-US" sz="1600" b="1" dirty="0"/>
                <a:t>Brown</a:t>
              </a:r>
              <a:r>
                <a:rPr sz="1600" b="1" dirty="0"/>
                <a:t> </a:t>
              </a:r>
              <a:br>
                <a:rPr dirty="0"/>
              </a:br>
              <a:r>
                <a:rPr dirty="0"/>
                <a:t>VP of Marketing</a:t>
              </a:r>
            </a:p>
          </p:txBody>
        </p:sp>
        <p:pic>
          <p:nvPicPr>
            <p:cNvPr id="366" name="Image"/>
            <p:cNvPicPr>
              <a:picLocks noChangeAspect="1"/>
            </p:cNvPicPr>
            <p:nvPr/>
          </p:nvPicPr>
          <p:blipFill rotWithShape="1">
            <a:blip r:embed="rId5"/>
            <a:srcRect l="33329" r="-1"/>
            <a:stretch/>
          </p:blipFill>
          <p:spPr>
            <a:xfrm>
              <a:off x="-140" y="-24803"/>
              <a:ext cx="2452825" cy="2451633"/>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7"/>
                    <a:pt x="2881" y="17579"/>
                  </a:cubicBezTo>
                  <a:cubicBezTo>
                    <a:pt x="6724" y="21600"/>
                    <a:pt x="12954" y="21600"/>
                    <a:pt x="16797" y="17579"/>
                  </a:cubicBezTo>
                  <a:cubicBezTo>
                    <a:pt x="20639" y="13557"/>
                    <a:pt x="20639" y="7036"/>
                    <a:pt x="16797" y="3015"/>
                  </a:cubicBezTo>
                  <a:cubicBezTo>
                    <a:pt x="14876" y="1004"/>
                    <a:pt x="12357" y="0"/>
                    <a:pt x="9839" y="0"/>
                  </a:cubicBezTo>
                  <a:close/>
                </a:path>
              </a:pathLst>
            </a:custGeom>
            <a:ln w="63500" cap="flat">
              <a:solidFill>
                <a:srgbClr val="007C4D"/>
              </a:solidFill>
              <a:prstDash val="solid"/>
              <a:miter lim="400000"/>
            </a:ln>
            <a:effectLst/>
          </p:spPr>
        </p:pic>
      </p:grpSp>
      <p:grpSp>
        <p:nvGrpSpPr>
          <p:cNvPr id="371" name="Group"/>
          <p:cNvGrpSpPr/>
          <p:nvPr/>
        </p:nvGrpSpPr>
        <p:grpSpPr>
          <a:xfrm>
            <a:off x="8195468" y="2127775"/>
            <a:ext cx="3115721" cy="3648120"/>
            <a:chOff x="0" y="-8582"/>
            <a:chExt cx="3115719" cy="3648119"/>
          </a:xfrm>
        </p:grpSpPr>
        <p:sp>
          <p:nvSpPr>
            <p:cNvPr id="368" name="Rectangle"/>
            <p:cNvSpPr/>
            <p:nvPr/>
          </p:nvSpPr>
          <p:spPr>
            <a:xfrm>
              <a:off x="495689" y="1424901"/>
              <a:ext cx="2124340" cy="2214636"/>
            </a:xfrm>
            <a:prstGeom prst="rect">
              <a:avLst/>
            </a:prstGeom>
            <a:gradFill flip="none" rotWithShape="1">
              <a:gsLst>
                <a:gs pos="0">
                  <a:srgbClr val="FBFBFB"/>
                </a:gs>
                <a:gs pos="100000">
                  <a:srgbClr val="BEBEBE"/>
                </a:gs>
              </a:gsLst>
              <a:lin ang="5400000" scaled="0"/>
            </a:gradFill>
            <a:ln w="3175" cap="flat">
              <a:noFill/>
              <a:miter lim="400000"/>
            </a:ln>
            <a:effectLst>
              <a:outerShdw blurRad="12700" dist="12700" dir="5400000" rotWithShape="0">
                <a:srgbClr val="000000">
                  <a:alpha val="50000"/>
                </a:srgbClr>
              </a:outerShdw>
            </a:effectLst>
          </p:spPr>
          <p:txBody>
            <a:bodyPr wrap="square" lIns="25400" tIns="25400" rIns="25400" bIns="25400" numCol="1" anchor="ctr">
              <a:noAutofit/>
            </a:bodyPr>
            <a:lstStyle/>
            <a:p>
              <a:pPr algn="ctr" defTabSz="412750">
                <a:defRPr sz="1600">
                  <a:latin typeface="Helvetica Light"/>
                  <a:ea typeface="Helvetica Light"/>
                  <a:cs typeface="Helvetica Light"/>
                  <a:sym typeface="Helvetica Light"/>
                </a:defRPr>
              </a:pPr>
              <a:endParaRPr/>
            </a:p>
          </p:txBody>
        </p:sp>
        <p:sp>
          <p:nvSpPr>
            <p:cNvPr id="369" name="Flow Rida…"/>
            <p:cNvSpPr/>
            <p:nvPr/>
          </p:nvSpPr>
          <p:spPr>
            <a:xfrm>
              <a:off x="0" y="2665618"/>
              <a:ext cx="3115719" cy="50800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pPr algn="ctr" defTabSz="228600">
                <a:defRPr sz="1400">
                  <a:solidFill>
                    <a:srgbClr val="2D2D2D"/>
                  </a:solidFill>
                  <a:latin typeface="+mn-lt"/>
                  <a:ea typeface="+mn-ea"/>
                  <a:cs typeface="+mn-cs"/>
                  <a:sym typeface="Helvetica"/>
                </a:defRPr>
              </a:pPr>
              <a:r>
                <a:rPr lang="en-US" sz="1600" b="1" dirty="0"/>
                <a:t>Phil Ryder</a:t>
              </a:r>
              <a:endParaRPr sz="1600" b="1" dirty="0"/>
            </a:p>
            <a:p>
              <a:pPr algn="ctr" defTabSz="228600">
                <a:defRPr sz="1400">
                  <a:solidFill>
                    <a:srgbClr val="2D2D2D"/>
                  </a:solidFill>
                  <a:latin typeface="+mn-lt"/>
                  <a:ea typeface="+mn-ea"/>
                  <a:cs typeface="+mn-cs"/>
                  <a:sym typeface="Helvetica"/>
                </a:defRPr>
              </a:pPr>
              <a:r>
                <a:rPr dirty="0"/>
                <a:t>VP of Sales</a:t>
              </a:r>
            </a:p>
          </p:txBody>
        </p:sp>
        <p:pic>
          <p:nvPicPr>
            <p:cNvPr id="370" name="Image"/>
            <p:cNvPicPr>
              <a:picLocks noChangeAspect="1"/>
            </p:cNvPicPr>
            <p:nvPr/>
          </p:nvPicPr>
          <p:blipFill rotWithShape="1">
            <a:blip r:embed="rId6"/>
            <a:srcRect l="16632" r="16631"/>
            <a:stretch/>
          </p:blipFill>
          <p:spPr>
            <a:xfrm>
              <a:off x="346901" y="-8582"/>
              <a:ext cx="2421720" cy="2419189"/>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7"/>
                    <a:pt x="2881" y="17579"/>
                  </a:cubicBezTo>
                  <a:cubicBezTo>
                    <a:pt x="6724" y="21600"/>
                    <a:pt x="12954" y="21600"/>
                    <a:pt x="16797" y="17579"/>
                  </a:cubicBezTo>
                  <a:cubicBezTo>
                    <a:pt x="20639" y="13557"/>
                    <a:pt x="20639" y="7036"/>
                    <a:pt x="16797" y="3015"/>
                  </a:cubicBezTo>
                  <a:cubicBezTo>
                    <a:pt x="14876" y="1004"/>
                    <a:pt x="12357" y="0"/>
                    <a:pt x="9839" y="0"/>
                  </a:cubicBezTo>
                  <a:close/>
                </a:path>
              </a:pathLst>
            </a:custGeom>
            <a:ln w="63500" cap="flat">
              <a:solidFill>
                <a:srgbClr val="007C4D"/>
              </a:solidFill>
              <a:prstDash val="solid"/>
              <a:miter lim="400000"/>
            </a:ln>
            <a:effectLst/>
          </p:spPr>
        </p:pic>
      </p:grpSp>
      <p:pic>
        <p:nvPicPr>
          <p:cNvPr id="32" name="Operations Center- Equipment 2.jpg">
            <a:extLst>
              <a:ext uri="{FF2B5EF4-FFF2-40B4-BE49-F238E27FC236}">
                <a16:creationId xmlns:a16="http://schemas.microsoft.com/office/drawing/2014/main" id="{023F081F-242D-2A4D-A8D3-ACBDB256A764}"/>
              </a:ext>
            </a:extLst>
          </p:cNvPr>
          <p:cNvPicPr>
            <a:picLocks noChangeAspect="1"/>
          </p:cNvPicPr>
          <p:nvPr/>
        </p:nvPicPr>
        <p:blipFill>
          <a:blip r:embed="rId7"/>
          <a:stretch>
            <a:fillRect/>
          </a:stretch>
        </p:blipFill>
        <p:spPr>
          <a:xfrm>
            <a:off x="12192000" y="4479230"/>
            <a:ext cx="3123904" cy="2082603"/>
          </a:xfrm>
          <a:prstGeom prst="rect">
            <a:avLst/>
          </a:prstGeom>
          <a:ln w="12700">
            <a:miter lim="400000"/>
          </a:ln>
        </p:spPr>
      </p:pic>
      <p:pic>
        <p:nvPicPr>
          <p:cNvPr id="33" name="Traning.jpg">
            <a:extLst>
              <a:ext uri="{FF2B5EF4-FFF2-40B4-BE49-F238E27FC236}">
                <a16:creationId xmlns:a16="http://schemas.microsoft.com/office/drawing/2014/main" id="{AE171138-F21E-FA43-BF77-47E90720FEC9}"/>
              </a:ext>
            </a:extLst>
          </p:cNvPr>
          <p:cNvPicPr>
            <a:picLocks noChangeAspect="1"/>
          </p:cNvPicPr>
          <p:nvPr/>
        </p:nvPicPr>
        <p:blipFill>
          <a:blip r:embed="rId8"/>
          <a:stretch>
            <a:fillRect/>
          </a:stretch>
        </p:blipFill>
        <p:spPr>
          <a:xfrm>
            <a:off x="-3329291" y="4450102"/>
            <a:ext cx="3168870" cy="2111731"/>
          </a:xfrm>
          <a:prstGeom prst="rect">
            <a:avLst/>
          </a:prstGeom>
          <a:ln w="12700">
            <a:miter lim="400000"/>
          </a:ln>
        </p:spPr>
      </p:pic>
      <p:pic>
        <p:nvPicPr>
          <p:cNvPr id="34" name="Customer-Service.jpg">
            <a:extLst>
              <a:ext uri="{FF2B5EF4-FFF2-40B4-BE49-F238E27FC236}">
                <a16:creationId xmlns:a16="http://schemas.microsoft.com/office/drawing/2014/main" id="{C30562C5-881B-BF4E-B8F5-B10ECB3DC49E}"/>
              </a:ext>
            </a:extLst>
          </p:cNvPr>
          <p:cNvPicPr>
            <a:picLocks noChangeAspect="1"/>
          </p:cNvPicPr>
          <p:nvPr/>
        </p:nvPicPr>
        <p:blipFill rotWithShape="1">
          <a:blip r:embed="rId9"/>
          <a:srcRect l="14952" r="-1"/>
          <a:stretch/>
        </p:blipFill>
        <p:spPr>
          <a:xfrm>
            <a:off x="2914332" y="7803030"/>
            <a:ext cx="2769510" cy="2111938"/>
          </a:xfrm>
          <a:prstGeom prst="rect">
            <a:avLst/>
          </a:prstGeom>
          <a:ln w="12700">
            <a:miter lim="400000"/>
          </a:ln>
        </p:spPr>
      </p:pic>
      <p:pic>
        <p:nvPicPr>
          <p:cNvPr id="35" name="Innovation-Lab.jpg">
            <a:extLst>
              <a:ext uri="{FF2B5EF4-FFF2-40B4-BE49-F238E27FC236}">
                <a16:creationId xmlns:a16="http://schemas.microsoft.com/office/drawing/2014/main" id="{A36AE341-CD1B-C04C-9913-2AC8577FE3FA}"/>
              </a:ext>
            </a:extLst>
          </p:cNvPr>
          <p:cNvPicPr>
            <a:picLocks noChangeAspect="1"/>
          </p:cNvPicPr>
          <p:nvPr/>
        </p:nvPicPr>
        <p:blipFill>
          <a:blip r:embed="rId10"/>
          <a:stretch>
            <a:fillRect/>
          </a:stretch>
        </p:blipFill>
        <p:spPr>
          <a:xfrm>
            <a:off x="6625153" y="7825763"/>
            <a:ext cx="3128077" cy="2085384"/>
          </a:xfrm>
          <a:prstGeom prst="rect">
            <a:avLst/>
          </a:prstGeom>
          <a:ln w="12700">
            <a:miter lim="400000"/>
          </a:ln>
        </p:spPr>
      </p:pic>
    </p:spTree>
    <p:extLst>
      <p:ext uri="{BB962C8B-B14F-4D97-AF65-F5344CB8AC3E}">
        <p14:creationId xmlns:p14="http://schemas.microsoft.com/office/powerpoint/2010/main" val="95720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Image" descr="Image"/>
          <p:cNvPicPr>
            <a:picLocks noChangeAspect="1"/>
          </p:cNvPicPr>
          <p:nvPr/>
        </p:nvPicPr>
        <p:blipFill>
          <a:blip r:embed="rId3">
            <a:extLst/>
          </a:blip>
          <a:stretch>
            <a:fillRect/>
          </a:stretch>
        </p:blipFill>
        <p:spPr>
          <a:xfrm>
            <a:off x="33182" y="0"/>
            <a:ext cx="12125636" cy="6858000"/>
          </a:xfrm>
          <a:prstGeom prst="rect">
            <a:avLst/>
          </a:prstGeom>
          <a:ln w="12700">
            <a:miter lim="400000"/>
          </a:ln>
        </p:spPr>
      </p:pic>
      <p:grpSp>
        <p:nvGrpSpPr>
          <p:cNvPr id="377" name="Group"/>
          <p:cNvGrpSpPr/>
          <p:nvPr/>
        </p:nvGrpSpPr>
        <p:grpSpPr>
          <a:xfrm>
            <a:off x="639029" y="2828716"/>
            <a:ext cx="1446713" cy="355601"/>
            <a:chOff x="-1238361" y="-53974"/>
            <a:chExt cx="1446712" cy="355600"/>
          </a:xfrm>
        </p:grpSpPr>
        <p:sp>
          <p:nvSpPr>
            <p:cNvPr id="375" name="Circle"/>
            <p:cNvSpPr/>
            <p:nvPr/>
          </p:nvSpPr>
          <p:spPr>
            <a:xfrm>
              <a:off x="0" y="32349"/>
              <a:ext cx="208351" cy="208352"/>
            </a:xfrm>
            <a:prstGeom prst="ellipse">
              <a:avLst/>
            </a:prstGeom>
            <a:solidFill>
              <a:srgbClr val="6DB6E5"/>
            </a:solidFill>
            <a:ln w="3175" cap="flat">
              <a:noFill/>
              <a:miter lim="400000"/>
            </a:ln>
            <a:effectLst>
              <a:outerShdw blurRad="12700" dist="12700" dir="5400000" rotWithShape="0">
                <a:srgbClr val="000000">
                  <a:alpha val="50000"/>
                </a:srgbClr>
              </a:outerShdw>
            </a:effectLst>
          </p:spPr>
          <p:txBody>
            <a:bodyPr wrap="square" lIns="25400" tIns="25400" rIns="25400" bIns="25400" numCol="1" anchor="ctr">
              <a:noAutofit/>
            </a:bodyPr>
            <a:lstStyle/>
            <a:p>
              <a:pPr algn="ctr" defTabSz="412750">
                <a:defRPr sz="1600">
                  <a:latin typeface="Helvetica Light"/>
                  <a:ea typeface="Helvetica Light"/>
                  <a:cs typeface="Helvetica Light"/>
                  <a:sym typeface="Helvetica Light"/>
                </a:defRPr>
              </a:pPr>
              <a:endParaRPr/>
            </a:p>
          </p:txBody>
        </p:sp>
        <p:sp>
          <p:nvSpPr>
            <p:cNvPr id="376" name="Bay Area"/>
            <p:cNvSpPr txBox="1"/>
            <p:nvPr/>
          </p:nvSpPr>
          <p:spPr>
            <a:xfrm>
              <a:off x="-1238362" y="-53975"/>
              <a:ext cx="1155527" cy="355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ctr" defTabSz="228600">
                <a:defRPr sz="2000" b="1">
                  <a:latin typeface="+mn-lt"/>
                  <a:ea typeface="+mn-ea"/>
                  <a:cs typeface="+mn-cs"/>
                  <a:sym typeface="Helvetica"/>
                </a:defRPr>
              </a:lvl1pPr>
            </a:lstStyle>
            <a:p>
              <a:r>
                <a:rPr dirty="0"/>
                <a:t>Bay Area</a:t>
              </a:r>
            </a:p>
          </p:txBody>
        </p:sp>
      </p:grpSp>
      <p:grpSp>
        <p:nvGrpSpPr>
          <p:cNvPr id="384" name="Group"/>
          <p:cNvGrpSpPr/>
          <p:nvPr/>
        </p:nvGrpSpPr>
        <p:grpSpPr>
          <a:xfrm>
            <a:off x="5017879" y="2024127"/>
            <a:ext cx="4909957" cy="1004620"/>
            <a:chOff x="-683240" y="-451387"/>
            <a:chExt cx="4909956" cy="1004618"/>
          </a:xfrm>
        </p:grpSpPr>
        <p:grpSp>
          <p:nvGrpSpPr>
            <p:cNvPr id="380" name="Group"/>
            <p:cNvGrpSpPr/>
            <p:nvPr/>
          </p:nvGrpSpPr>
          <p:grpSpPr>
            <a:xfrm>
              <a:off x="-683241" y="-451388"/>
              <a:ext cx="701725" cy="355601"/>
              <a:chOff x="-242748" y="239728"/>
              <a:chExt cx="701723" cy="355600"/>
            </a:xfrm>
          </p:grpSpPr>
          <p:sp>
            <p:nvSpPr>
              <p:cNvPr id="378" name="Circle"/>
              <p:cNvSpPr/>
              <p:nvPr/>
            </p:nvSpPr>
            <p:spPr>
              <a:xfrm>
                <a:off x="250624" y="313353"/>
                <a:ext cx="208351" cy="208351"/>
              </a:xfrm>
              <a:prstGeom prst="ellipse">
                <a:avLst/>
              </a:prstGeom>
              <a:solidFill>
                <a:srgbClr val="6DB6E5"/>
              </a:solidFill>
              <a:ln w="3175" cap="flat">
                <a:noFill/>
                <a:miter lim="400000"/>
              </a:ln>
              <a:effectLst>
                <a:outerShdw blurRad="12700" dist="12700" dir="5400000" rotWithShape="0">
                  <a:srgbClr val="000000">
                    <a:alpha val="50000"/>
                  </a:srgbClr>
                </a:outerShdw>
              </a:effectLst>
            </p:spPr>
            <p:txBody>
              <a:bodyPr wrap="square" lIns="25400" tIns="25400" rIns="25400" bIns="25400" numCol="1" anchor="ctr">
                <a:noAutofit/>
              </a:bodyPr>
              <a:lstStyle/>
              <a:p>
                <a:pPr algn="ctr" defTabSz="412750">
                  <a:defRPr sz="1600">
                    <a:latin typeface="Helvetica Light"/>
                    <a:ea typeface="Helvetica Light"/>
                    <a:cs typeface="Helvetica Light"/>
                    <a:sym typeface="Helvetica Light"/>
                  </a:defRPr>
                </a:pPr>
                <a:endParaRPr dirty="0"/>
              </a:p>
            </p:txBody>
          </p:sp>
          <p:sp>
            <p:nvSpPr>
              <p:cNvPr id="379" name="UK"/>
              <p:cNvSpPr txBox="1"/>
              <p:nvPr/>
            </p:nvSpPr>
            <p:spPr>
              <a:xfrm>
                <a:off x="-242749" y="239728"/>
                <a:ext cx="430362" cy="355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ctr" defTabSz="228600">
                  <a:defRPr sz="2000" b="1">
                    <a:latin typeface="+mn-lt"/>
                    <a:ea typeface="+mn-ea"/>
                    <a:cs typeface="+mn-cs"/>
                    <a:sym typeface="Helvetica"/>
                  </a:defRPr>
                </a:lvl1pPr>
              </a:lstStyle>
              <a:p>
                <a:r>
                  <a:t>UK</a:t>
                </a:r>
              </a:p>
            </p:txBody>
          </p:sp>
        </p:grpSp>
        <p:grpSp>
          <p:nvGrpSpPr>
            <p:cNvPr id="383" name="Group"/>
            <p:cNvGrpSpPr/>
            <p:nvPr/>
          </p:nvGrpSpPr>
          <p:grpSpPr>
            <a:xfrm>
              <a:off x="3185249" y="197630"/>
              <a:ext cx="1041467" cy="355601"/>
              <a:chOff x="0" y="-47625"/>
              <a:chExt cx="1041465" cy="355600"/>
            </a:xfrm>
          </p:grpSpPr>
          <p:sp>
            <p:nvSpPr>
              <p:cNvPr id="381" name="Circle"/>
              <p:cNvSpPr/>
              <p:nvPr/>
            </p:nvSpPr>
            <p:spPr>
              <a:xfrm>
                <a:off x="0" y="32349"/>
                <a:ext cx="208351" cy="208352"/>
              </a:xfrm>
              <a:prstGeom prst="ellipse">
                <a:avLst/>
              </a:prstGeom>
              <a:solidFill>
                <a:srgbClr val="6DB6E5"/>
              </a:solidFill>
              <a:ln w="3175" cap="flat">
                <a:noFill/>
                <a:miter lim="400000"/>
              </a:ln>
              <a:effectLst>
                <a:outerShdw blurRad="12700" dist="12700" dir="5400000" rotWithShape="0">
                  <a:srgbClr val="000000">
                    <a:alpha val="50000"/>
                  </a:srgbClr>
                </a:outerShdw>
              </a:effectLst>
            </p:spPr>
            <p:txBody>
              <a:bodyPr wrap="square" lIns="25400" tIns="25400" rIns="25400" bIns="25400" numCol="1" anchor="ctr">
                <a:noAutofit/>
              </a:bodyPr>
              <a:lstStyle/>
              <a:p>
                <a:pPr algn="ctr" defTabSz="412750">
                  <a:defRPr sz="1600">
                    <a:latin typeface="Helvetica Light"/>
                    <a:ea typeface="Helvetica Light"/>
                    <a:cs typeface="Helvetica Light"/>
                    <a:sym typeface="Helvetica Light"/>
                  </a:defRPr>
                </a:pPr>
                <a:endParaRPr/>
              </a:p>
            </p:txBody>
          </p:sp>
          <p:sp>
            <p:nvSpPr>
              <p:cNvPr id="382" name="China"/>
              <p:cNvSpPr txBox="1"/>
              <p:nvPr/>
            </p:nvSpPr>
            <p:spPr>
              <a:xfrm>
                <a:off x="272396" y="-47626"/>
                <a:ext cx="769070" cy="355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ctr" defTabSz="228600">
                  <a:defRPr sz="2000" b="1">
                    <a:latin typeface="+mn-lt"/>
                    <a:ea typeface="+mn-ea"/>
                    <a:cs typeface="+mn-cs"/>
                    <a:sym typeface="Helvetica"/>
                  </a:defRPr>
                </a:lvl1pPr>
              </a:lstStyle>
              <a:p>
                <a:r>
                  <a:rPr dirty="0"/>
                  <a:t>China</a:t>
                </a:r>
              </a:p>
            </p:txBody>
          </p:sp>
        </p:grpSp>
      </p:grpSp>
      <p:pic>
        <p:nvPicPr>
          <p:cNvPr id="387" name="Operations Center- Equipment 2.jpg"/>
          <p:cNvPicPr>
            <a:picLocks noChangeAspect="1"/>
          </p:cNvPicPr>
          <p:nvPr/>
        </p:nvPicPr>
        <p:blipFill>
          <a:blip r:embed="rId4"/>
          <a:stretch>
            <a:fillRect/>
          </a:stretch>
        </p:blipFill>
        <p:spPr>
          <a:xfrm>
            <a:off x="9174437" y="4479230"/>
            <a:ext cx="3123904" cy="2082603"/>
          </a:xfrm>
          <a:prstGeom prst="rect">
            <a:avLst/>
          </a:prstGeom>
          <a:ln w="12700">
            <a:miter lim="400000"/>
          </a:ln>
        </p:spPr>
      </p:pic>
      <p:pic>
        <p:nvPicPr>
          <p:cNvPr id="388" name="Traning.jpg"/>
          <p:cNvPicPr>
            <a:picLocks noChangeAspect="1"/>
          </p:cNvPicPr>
          <p:nvPr/>
        </p:nvPicPr>
        <p:blipFill>
          <a:blip r:embed="rId5"/>
          <a:stretch>
            <a:fillRect/>
          </a:stretch>
        </p:blipFill>
        <p:spPr>
          <a:xfrm>
            <a:off x="-2927" y="4450102"/>
            <a:ext cx="3168870" cy="2111731"/>
          </a:xfrm>
          <a:prstGeom prst="rect">
            <a:avLst/>
          </a:prstGeom>
          <a:ln w="12700">
            <a:miter lim="400000"/>
          </a:ln>
        </p:spPr>
      </p:pic>
      <p:pic>
        <p:nvPicPr>
          <p:cNvPr id="389" name="Customer-Service.jpg"/>
          <p:cNvPicPr>
            <a:picLocks noChangeAspect="1"/>
          </p:cNvPicPr>
          <p:nvPr/>
        </p:nvPicPr>
        <p:blipFill rotWithShape="1">
          <a:blip r:embed="rId6"/>
          <a:srcRect l="14952" r="-1"/>
          <a:stretch/>
        </p:blipFill>
        <p:spPr>
          <a:xfrm>
            <a:off x="3202456" y="4455118"/>
            <a:ext cx="2769510" cy="2111938"/>
          </a:xfrm>
          <a:prstGeom prst="rect">
            <a:avLst/>
          </a:prstGeom>
          <a:ln w="12700">
            <a:miter lim="400000"/>
          </a:ln>
        </p:spPr>
      </p:pic>
      <p:pic>
        <p:nvPicPr>
          <p:cNvPr id="390" name="Innovation-Lab.jpg"/>
          <p:cNvPicPr>
            <a:picLocks noChangeAspect="1"/>
          </p:cNvPicPr>
          <p:nvPr/>
        </p:nvPicPr>
        <p:blipFill>
          <a:blip r:embed="rId7"/>
          <a:stretch>
            <a:fillRect/>
          </a:stretch>
        </p:blipFill>
        <p:spPr>
          <a:xfrm>
            <a:off x="6016378" y="4477851"/>
            <a:ext cx="3128077" cy="2085384"/>
          </a:xfrm>
          <a:prstGeom prst="rect">
            <a:avLst/>
          </a:prstGeom>
          <a:ln w="12700">
            <a:miter lim="400000"/>
          </a:ln>
        </p:spPr>
      </p:pic>
      <p:sp>
        <p:nvSpPr>
          <p:cNvPr id="19" name="Rectangle 18">
            <a:extLst>
              <a:ext uri="{FF2B5EF4-FFF2-40B4-BE49-F238E27FC236}">
                <a16:creationId xmlns:a16="http://schemas.microsoft.com/office/drawing/2014/main" id="{628D9033-73FE-D44B-969B-9F899E5C6140}"/>
              </a:ext>
            </a:extLst>
          </p:cNvPr>
          <p:cNvSpPr/>
          <p:nvPr/>
        </p:nvSpPr>
        <p:spPr>
          <a:xfrm>
            <a:off x="-160421" y="374224"/>
            <a:ext cx="12352422" cy="11352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elemental-led-logo-2017-technology-engineering-innovation3-01.png">
            <a:extLst>
              <a:ext uri="{FF2B5EF4-FFF2-40B4-BE49-F238E27FC236}">
                <a16:creationId xmlns:a16="http://schemas.microsoft.com/office/drawing/2014/main" id="{DEC2198A-BC7C-CE4A-B503-9B80E02E1A29}"/>
              </a:ext>
            </a:extLst>
          </p:cNvPr>
          <p:cNvPicPr>
            <a:picLocks noChangeAspect="1"/>
          </p:cNvPicPr>
          <p:nvPr/>
        </p:nvPicPr>
        <p:blipFill>
          <a:blip r:embed="rId8"/>
          <a:stretch>
            <a:fillRect/>
          </a:stretch>
        </p:blipFill>
        <p:spPr>
          <a:xfrm>
            <a:off x="4624136" y="603251"/>
            <a:ext cx="2919664" cy="662746"/>
          </a:xfrm>
          <a:prstGeom prst="rect">
            <a:avLst/>
          </a:prstGeom>
          <a:ln w="12700">
            <a:miter lim="400000"/>
          </a:ln>
        </p:spPr>
      </p:pic>
    </p:spTree>
    <p:extLst>
      <p:ext uri="{BB962C8B-B14F-4D97-AF65-F5344CB8AC3E}">
        <p14:creationId xmlns:p14="http://schemas.microsoft.com/office/powerpoint/2010/main" val="317808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Image" descr="Image"/>
          <p:cNvPicPr>
            <a:picLocks noChangeAspect="1"/>
          </p:cNvPicPr>
          <p:nvPr/>
        </p:nvPicPr>
        <p:blipFill>
          <a:blip r:embed="rId3">
            <a:extLst/>
          </a:blip>
          <a:stretch>
            <a:fillRect/>
          </a:stretch>
        </p:blipFill>
        <p:spPr>
          <a:xfrm>
            <a:off x="-24065" y="-15817"/>
            <a:ext cx="12216065" cy="7635040"/>
          </a:xfrm>
          <a:prstGeom prst="rect">
            <a:avLst/>
          </a:prstGeom>
          <a:ln w="12700">
            <a:miter lim="400000"/>
          </a:ln>
        </p:spPr>
      </p:pic>
      <p:sp>
        <p:nvSpPr>
          <p:cNvPr id="409" name="SERVICE"/>
          <p:cNvSpPr txBox="1"/>
          <p:nvPr/>
        </p:nvSpPr>
        <p:spPr>
          <a:xfrm>
            <a:off x="1500552" y="4608409"/>
            <a:ext cx="2284761"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412750">
              <a:defRPr sz="4000" b="1">
                <a:solidFill>
                  <a:srgbClr val="FFFFFF"/>
                </a:solidFill>
                <a:latin typeface="+mn-lt"/>
                <a:ea typeface="+mn-ea"/>
                <a:cs typeface="+mn-cs"/>
                <a:sym typeface="Helvetica"/>
              </a:defRPr>
            </a:lvl1pPr>
          </a:lstStyle>
          <a:p>
            <a:r>
              <a:rPr dirty="0"/>
              <a:t>SERVICE</a:t>
            </a:r>
          </a:p>
        </p:txBody>
      </p:sp>
      <p:sp>
        <p:nvSpPr>
          <p:cNvPr id="410" name="ENGINEERING"/>
          <p:cNvSpPr txBox="1"/>
          <p:nvPr/>
        </p:nvSpPr>
        <p:spPr>
          <a:xfrm>
            <a:off x="4189745" y="4608410"/>
            <a:ext cx="3619998"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412750">
              <a:defRPr sz="4000" b="1">
                <a:solidFill>
                  <a:srgbClr val="FFFFFF"/>
                </a:solidFill>
                <a:latin typeface="+mn-lt"/>
                <a:ea typeface="+mn-ea"/>
                <a:cs typeface="+mn-cs"/>
                <a:sym typeface="Helvetica"/>
              </a:defRPr>
            </a:lvl1pPr>
          </a:lstStyle>
          <a:p>
            <a:r>
              <a:rPr dirty="0"/>
              <a:t>ENGINEERING</a:t>
            </a:r>
          </a:p>
        </p:txBody>
      </p:sp>
      <p:sp>
        <p:nvSpPr>
          <p:cNvPr id="411" name="QUALITY"/>
          <p:cNvSpPr txBox="1"/>
          <p:nvPr/>
        </p:nvSpPr>
        <p:spPr>
          <a:xfrm>
            <a:off x="8214175" y="4608409"/>
            <a:ext cx="2292946"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412750">
              <a:defRPr sz="4000" b="1">
                <a:solidFill>
                  <a:srgbClr val="FFFFFF"/>
                </a:solidFill>
                <a:latin typeface="+mn-lt"/>
                <a:ea typeface="+mn-ea"/>
                <a:cs typeface="+mn-cs"/>
                <a:sym typeface="Helvetica"/>
              </a:defRPr>
            </a:lvl1pPr>
          </a:lstStyle>
          <a:p>
            <a:r>
              <a:rPr dirty="0"/>
              <a:t>QUALITY</a:t>
            </a:r>
          </a:p>
        </p:txBody>
      </p:sp>
      <p:sp>
        <p:nvSpPr>
          <p:cNvPr id="6" name="Rectangle 5">
            <a:extLst>
              <a:ext uri="{FF2B5EF4-FFF2-40B4-BE49-F238E27FC236}">
                <a16:creationId xmlns:a16="http://schemas.microsoft.com/office/drawing/2014/main" id="{337DDEAA-C6FE-6241-80DD-801D09D29C49}"/>
              </a:ext>
            </a:extLst>
          </p:cNvPr>
          <p:cNvSpPr/>
          <p:nvPr/>
        </p:nvSpPr>
        <p:spPr>
          <a:xfrm>
            <a:off x="-160421" y="1503947"/>
            <a:ext cx="12352422" cy="20521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al-led-logo-2017-technology-engineering-innovation3-01.png">
            <a:extLst>
              <a:ext uri="{FF2B5EF4-FFF2-40B4-BE49-F238E27FC236}">
                <a16:creationId xmlns:a16="http://schemas.microsoft.com/office/drawing/2014/main" id="{2A7C8668-9F8C-F244-BA1B-21BBA637F72D}"/>
              </a:ext>
            </a:extLst>
          </p:cNvPr>
          <p:cNvPicPr>
            <a:picLocks noChangeAspect="1"/>
          </p:cNvPicPr>
          <p:nvPr/>
        </p:nvPicPr>
        <p:blipFill>
          <a:blip r:embed="rId4"/>
          <a:stretch>
            <a:fillRect/>
          </a:stretch>
        </p:blipFill>
        <p:spPr>
          <a:xfrm>
            <a:off x="3821709" y="2009274"/>
            <a:ext cx="4524518" cy="1027038"/>
          </a:xfrm>
          <a:prstGeom prst="rect">
            <a:avLst/>
          </a:prstGeom>
          <a:ln w="12700">
            <a:miter lim="400000"/>
          </a:ln>
        </p:spPr>
      </p:pic>
      <p:pic>
        <p:nvPicPr>
          <p:cNvPr id="8" name="Operations Center- Equipment 2.jpg">
            <a:extLst>
              <a:ext uri="{FF2B5EF4-FFF2-40B4-BE49-F238E27FC236}">
                <a16:creationId xmlns:a16="http://schemas.microsoft.com/office/drawing/2014/main" id="{CD90A54E-F335-5A4D-BB54-8AA940CD0867}"/>
              </a:ext>
            </a:extLst>
          </p:cNvPr>
          <p:cNvPicPr>
            <a:picLocks noChangeAspect="1"/>
          </p:cNvPicPr>
          <p:nvPr/>
        </p:nvPicPr>
        <p:blipFill>
          <a:blip r:embed="rId5"/>
          <a:stretch>
            <a:fillRect/>
          </a:stretch>
        </p:blipFill>
        <p:spPr>
          <a:xfrm>
            <a:off x="12394216" y="5297938"/>
            <a:ext cx="3123904" cy="2082603"/>
          </a:xfrm>
          <a:prstGeom prst="rect">
            <a:avLst/>
          </a:prstGeom>
          <a:ln w="12700">
            <a:miter lim="400000"/>
          </a:ln>
        </p:spPr>
      </p:pic>
      <p:pic>
        <p:nvPicPr>
          <p:cNvPr id="9" name="Traning.jpg">
            <a:extLst>
              <a:ext uri="{FF2B5EF4-FFF2-40B4-BE49-F238E27FC236}">
                <a16:creationId xmlns:a16="http://schemas.microsoft.com/office/drawing/2014/main" id="{251B3BDB-5054-7840-980B-E2C26246A1CF}"/>
              </a:ext>
            </a:extLst>
          </p:cNvPr>
          <p:cNvPicPr>
            <a:picLocks noChangeAspect="1"/>
          </p:cNvPicPr>
          <p:nvPr/>
        </p:nvPicPr>
        <p:blipFill>
          <a:blip r:embed="rId6"/>
          <a:stretch>
            <a:fillRect/>
          </a:stretch>
        </p:blipFill>
        <p:spPr>
          <a:xfrm>
            <a:off x="-3395151" y="5268810"/>
            <a:ext cx="3168870" cy="2111731"/>
          </a:xfrm>
          <a:prstGeom prst="rect">
            <a:avLst/>
          </a:prstGeom>
          <a:ln w="12700">
            <a:miter lim="400000"/>
          </a:ln>
        </p:spPr>
      </p:pic>
      <p:pic>
        <p:nvPicPr>
          <p:cNvPr id="10" name="Customer-Service.jpg">
            <a:extLst>
              <a:ext uri="{FF2B5EF4-FFF2-40B4-BE49-F238E27FC236}">
                <a16:creationId xmlns:a16="http://schemas.microsoft.com/office/drawing/2014/main" id="{865EBC96-71E1-1946-88EC-A50F9AA13FD4}"/>
              </a:ext>
            </a:extLst>
          </p:cNvPr>
          <p:cNvPicPr>
            <a:picLocks noChangeAspect="1"/>
          </p:cNvPicPr>
          <p:nvPr/>
        </p:nvPicPr>
        <p:blipFill rotWithShape="1">
          <a:blip r:embed="rId7"/>
          <a:srcRect l="14952" r="-1"/>
          <a:stretch/>
        </p:blipFill>
        <p:spPr>
          <a:xfrm>
            <a:off x="3075456" y="8088137"/>
            <a:ext cx="2769510" cy="2111938"/>
          </a:xfrm>
          <a:prstGeom prst="rect">
            <a:avLst/>
          </a:prstGeom>
          <a:ln w="12700">
            <a:miter lim="400000"/>
          </a:ln>
        </p:spPr>
      </p:pic>
      <p:pic>
        <p:nvPicPr>
          <p:cNvPr id="11" name="Innovation-Lab.jpg">
            <a:extLst>
              <a:ext uri="{FF2B5EF4-FFF2-40B4-BE49-F238E27FC236}">
                <a16:creationId xmlns:a16="http://schemas.microsoft.com/office/drawing/2014/main" id="{91284041-B2BE-644E-863B-A96B9D9DE134}"/>
              </a:ext>
            </a:extLst>
          </p:cNvPr>
          <p:cNvPicPr>
            <a:picLocks noChangeAspect="1"/>
          </p:cNvPicPr>
          <p:nvPr/>
        </p:nvPicPr>
        <p:blipFill>
          <a:blip r:embed="rId8"/>
          <a:stretch>
            <a:fillRect/>
          </a:stretch>
        </p:blipFill>
        <p:spPr>
          <a:xfrm>
            <a:off x="6650136" y="8114691"/>
            <a:ext cx="3128077" cy="2085384"/>
          </a:xfrm>
          <a:prstGeom prst="rect">
            <a:avLst/>
          </a:prstGeom>
          <a:ln w="12700">
            <a:miter lim="400000"/>
          </a:ln>
        </p:spPr>
      </p:pic>
    </p:spTree>
    <p:extLst>
      <p:ext uri="{BB962C8B-B14F-4D97-AF65-F5344CB8AC3E}">
        <p14:creationId xmlns:p14="http://schemas.microsoft.com/office/powerpoint/2010/main" val="107838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09"/>
                                        </p:tgtEl>
                                        <p:attrNameLst>
                                          <p:attrName>style.visibility</p:attrName>
                                        </p:attrNameLst>
                                      </p:cBhvr>
                                      <p:to>
                                        <p:strVal val="visible"/>
                                      </p:to>
                                    </p:set>
                                    <p:anim calcmode="lin" valueType="num">
                                      <p:cBhvr>
                                        <p:cTn id="7" dur="1000" fill="hold"/>
                                        <p:tgtEl>
                                          <p:spTgt spid="409"/>
                                        </p:tgtEl>
                                        <p:attrNameLst>
                                          <p:attrName>ppt_w</p:attrName>
                                        </p:attrNameLst>
                                      </p:cBhvr>
                                      <p:tavLst>
                                        <p:tav tm="0">
                                          <p:val>
                                            <p:fltVal val="0"/>
                                          </p:val>
                                        </p:tav>
                                        <p:tav tm="100000">
                                          <p:val>
                                            <p:strVal val="#ppt_w"/>
                                          </p:val>
                                        </p:tav>
                                      </p:tavLst>
                                    </p:anim>
                                    <p:anim calcmode="lin" valueType="num">
                                      <p:cBhvr>
                                        <p:cTn id="8" dur="1000" fill="hold"/>
                                        <p:tgtEl>
                                          <p:spTgt spid="409"/>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3" presetClass="entr" presetSubtype="16" fill="hold" grpId="0" nodeType="afterEffect">
                                  <p:stCondLst>
                                    <p:cond delay="0"/>
                                  </p:stCondLst>
                                  <p:iterate>
                                    <p:tmAbs val="0"/>
                                  </p:iterate>
                                  <p:childTnLst>
                                    <p:set>
                                      <p:cBhvr>
                                        <p:cTn id="11" fill="hold"/>
                                        <p:tgtEl>
                                          <p:spTgt spid="410"/>
                                        </p:tgtEl>
                                        <p:attrNameLst>
                                          <p:attrName>style.visibility</p:attrName>
                                        </p:attrNameLst>
                                      </p:cBhvr>
                                      <p:to>
                                        <p:strVal val="visible"/>
                                      </p:to>
                                    </p:set>
                                    <p:anim calcmode="lin" valueType="num">
                                      <p:cBhvr>
                                        <p:cTn id="12" dur="1000" fill="hold"/>
                                        <p:tgtEl>
                                          <p:spTgt spid="410"/>
                                        </p:tgtEl>
                                        <p:attrNameLst>
                                          <p:attrName>ppt_w</p:attrName>
                                        </p:attrNameLst>
                                      </p:cBhvr>
                                      <p:tavLst>
                                        <p:tav tm="0">
                                          <p:val>
                                            <p:fltVal val="0"/>
                                          </p:val>
                                        </p:tav>
                                        <p:tav tm="100000">
                                          <p:val>
                                            <p:strVal val="#ppt_w"/>
                                          </p:val>
                                        </p:tav>
                                      </p:tavLst>
                                    </p:anim>
                                    <p:anim calcmode="lin" valueType="num">
                                      <p:cBhvr>
                                        <p:cTn id="13" dur="1000" fill="hold"/>
                                        <p:tgtEl>
                                          <p:spTgt spid="410"/>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ID="23" presetClass="entr" presetSubtype="16" fill="hold" grpId="0" nodeType="afterEffect">
                                  <p:stCondLst>
                                    <p:cond delay="0"/>
                                  </p:stCondLst>
                                  <p:iterate>
                                    <p:tmAbs val="0"/>
                                  </p:iterate>
                                  <p:childTnLst>
                                    <p:set>
                                      <p:cBhvr>
                                        <p:cTn id="16" fill="hold"/>
                                        <p:tgtEl>
                                          <p:spTgt spid="411"/>
                                        </p:tgtEl>
                                        <p:attrNameLst>
                                          <p:attrName>style.visibility</p:attrName>
                                        </p:attrNameLst>
                                      </p:cBhvr>
                                      <p:to>
                                        <p:strVal val="visible"/>
                                      </p:to>
                                    </p:set>
                                    <p:anim calcmode="lin" valueType="num">
                                      <p:cBhvr>
                                        <p:cTn id="17" dur="1000" fill="hold"/>
                                        <p:tgtEl>
                                          <p:spTgt spid="411"/>
                                        </p:tgtEl>
                                        <p:attrNameLst>
                                          <p:attrName>ppt_w</p:attrName>
                                        </p:attrNameLst>
                                      </p:cBhvr>
                                      <p:tavLst>
                                        <p:tav tm="0">
                                          <p:val>
                                            <p:fltVal val="0"/>
                                          </p:val>
                                        </p:tav>
                                        <p:tav tm="100000">
                                          <p:val>
                                            <p:strVal val="#ppt_w"/>
                                          </p:val>
                                        </p:tav>
                                      </p:tavLst>
                                    </p:anim>
                                    <p:anim calcmode="lin" valueType="num">
                                      <p:cBhvr>
                                        <p:cTn id="18" dur="1000" fill="hold"/>
                                        <p:tgtEl>
                                          <p:spTgt spid="4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animBg="1" advAuto="0"/>
      <p:bldP spid="410" grpId="0" animBg="1" advAuto="0"/>
      <p:bldP spid="411" grpId="0" animBg="1" advAuto="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6301</TotalTime>
  <Words>176</Words>
  <Application>Microsoft Macintosh PowerPoint</Application>
  <PresentationFormat>Widescreen</PresentationFormat>
  <Paragraphs>24</Paragraphs>
  <Slides>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Calibri Light</vt:lpstr>
      <vt:lpstr>Helvetica</vt:lpstr>
      <vt:lpstr>Helvetica Light</vt:lpstr>
      <vt:lpstr>Helvetica Neue</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Jole Simmons</dc:creator>
  <cp:lastModifiedBy>Jole Simmons</cp:lastModifiedBy>
  <cp:revision>16</cp:revision>
  <dcterms:created xsi:type="dcterms:W3CDTF">2018-08-28T03:36:52Z</dcterms:created>
  <dcterms:modified xsi:type="dcterms:W3CDTF">2018-09-21T18:16:29Z</dcterms:modified>
</cp:coreProperties>
</file>